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97" r:id="rId5"/>
    <p:sldId id="298" r:id="rId6"/>
    <p:sldId id="299" r:id="rId7"/>
    <p:sldId id="300" r:id="rId8"/>
    <p:sldId id="301" r:id="rId9"/>
    <p:sldId id="262" r:id="rId10"/>
    <p:sldId id="293" r:id="rId11"/>
    <p:sldId id="263" r:id="rId12"/>
    <p:sldId id="285" r:id="rId13"/>
    <p:sldId id="289" r:id="rId14"/>
    <p:sldId id="286" r:id="rId15"/>
    <p:sldId id="290" r:id="rId16"/>
    <p:sldId id="291" r:id="rId17"/>
    <p:sldId id="303" r:id="rId18"/>
    <p:sldId id="304" r:id="rId19"/>
    <p:sldId id="305" r:id="rId20"/>
    <p:sldId id="296" r:id="rId21"/>
    <p:sldId id="307" r:id="rId22"/>
    <p:sldId id="308" r:id="rId23"/>
    <p:sldId id="309" r:id="rId24"/>
    <p:sldId id="310" r:id="rId25"/>
    <p:sldId id="294" r:id="rId26"/>
    <p:sldId id="284" r:id="rId27"/>
    <p:sldId id="292" r:id="rId28"/>
    <p:sldId id="295" r:id="rId29"/>
    <p:sldId id="30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CD649-619D-4A56-B84C-180BB21495B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C0B6-125A-4887-9C59-67EA21E3B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03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674DF-183D-481E-A88C-FFD14D2B2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2464CB-B872-48A6-A17D-BFBC3D18F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CB7129-54A8-4937-9117-42B56EE76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4DEAB4-697F-43C1-9433-815DE90C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3B9344-4879-4B11-9529-1B74D454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0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E9C11-F54D-4264-88F9-24429E36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30E4E0-6720-4B67-81F7-066578FE6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48FB5-5C33-48F6-B049-78C1365E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D2DAC6-230D-4B37-A546-6E357047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017FCC-62A5-42B7-A9BA-D59C09E7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14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A334CC-FCC3-44BB-A8D7-E72078793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09CB9A-9D47-4D51-8555-CCD67478C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8CF2C4-C4E8-4647-8DAE-0AE61C5E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C873D-A7E7-4268-B143-29CE7261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35E36-5AC0-4F1D-9696-6D8D4EBF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77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84936-4C80-440C-8469-AECD44EB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AECC4E-B6DE-4216-A8A0-FF68629C7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919AF2-F355-4A74-AA75-7E9EC1FE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A66159-795B-4D6B-B2C8-B5BBA401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4FF809-3C74-4A04-9917-1E6FDCCC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72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6F9B5-D4C7-4E3C-90F8-754269C0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96140A-59F3-47BF-8D22-7EF53EE48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C655A-7881-4271-BD04-D6DF7169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F666EB-4367-49D4-A109-45DA6632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981F76-4D20-4932-9483-6359FE40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86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C7507-692B-42D2-A24C-0776AEBC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C596D-1BD8-4A8E-89F8-9B4027CD7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C3B752-2AF1-4116-B0F1-4346F3AFA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331FF1-79B1-4B09-8D6D-9EC521334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D712AA-E569-4F3A-9B3E-70D45BCE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9CB597-FFEA-4624-9711-A5B5541A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7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EFDA0-901C-40DB-A856-F64371C5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D5BD47-0197-4B24-8A74-2FDD6079D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17035E-CF44-4C87-AD14-A73F4F605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CE7FDD-01ED-4457-9C20-9507B5CF9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629197-694D-464F-A3C1-5CD7EA538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AF480D-37D2-42B0-BFC4-660301A4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81FAD5-1102-495E-8D1D-28B7AC007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32045D-7201-4DAE-93F5-2ADB2796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69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94860-ECD8-4D64-BD54-385645F0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FBC4BC-18E3-40E1-B6C1-904D1A07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F6B516-6DAE-4DE1-805E-F0E54A43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E24E32-4CA4-4487-9046-D5801F05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04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266A57-569F-4211-A91A-BA9F85C4D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8A0FF2-885A-4674-B8B1-4AD02156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5F0864-47D6-4D49-8D00-D3FADB79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3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DB5F3-BB23-4CB3-B8E5-FB39FEB1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14DE05-21E4-4DB5-9041-921894AE2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2E37A2-8B1C-4F17-85E7-78FB0398C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8075E6-6077-43EE-B866-4A683141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F49F50-9CC5-4ECE-B89A-80A189F6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CED691-8512-4F65-B9FE-F0494197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90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36FFF-1279-441B-AF6C-45EBBEEE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D174F8-57B4-445A-8F45-AA6AD78CF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F71B3A-3A47-4228-A361-24397E946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715B19-F7C2-4EB3-A655-39AC9F2E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803CA0-4D1E-4427-A9B6-029BFFF2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62DD7B-E109-4BA4-B977-8023E3FE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35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FEC5B0-D62B-4E08-AFBA-4582FF9F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7B813B-1114-47C1-A382-EA435BD7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CA7BA0-01F7-4AA7-8407-34FAE394C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5B654-7F1B-403A-8B95-84A1065E2FB5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B853A6-2B47-414D-ADDD-73D00C97D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96785-2D63-4345-AA42-CCA0348F4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B0E75-5AA3-4413-A229-C0878842A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1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v.qq.com/x/page/h0818szsb7f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research/maskrcnn-benchmark" TargetMode="External"/><Relationship Id="rId13" Type="http://schemas.openxmlformats.org/officeDocument/2006/relationships/hyperlink" Target="http://cocodataset.org/#home" TargetMode="External"/><Relationship Id="rId3" Type="http://schemas.openxmlformats.org/officeDocument/2006/relationships/hyperlink" Target="http://deeplearning.csail.mit.edu/instance_ross.pdf" TargetMode="External"/><Relationship Id="rId7" Type="http://schemas.openxmlformats.org/officeDocument/2006/relationships/hyperlink" Target="http://blog.leanote.com/post/afanti.deng@gmail.com/b5f4f526490b" TargetMode="External"/><Relationship Id="rId12" Type="http://schemas.openxmlformats.org/officeDocument/2006/relationships/hyperlink" Target="https://v.qq.com/x/page/l0541v2py5k.html" TargetMode="External"/><Relationship Id="rId2" Type="http://schemas.openxmlformats.org/officeDocument/2006/relationships/hyperlink" Target="https://blog.csdn.net/zjucor/article/details/78636573?locationNum=2&amp;fps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3.06870.pdf" TargetMode="External"/><Relationship Id="rId11" Type="http://schemas.openxmlformats.org/officeDocument/2006/relationships/hyperlink" Target="https://zh.diveintodeeplearning.org/chapter_computer-vision/rcnn.html" TargetMode="External"/><Relationship Id="rId5" Type="http://schemas.openxmlformats.org/officeDocument/2006/relationships/hyperlink" Target="https://arxiv.org/pdf/1612.03144.pdf" TargetMode="External"/><Relationship Id="rId10" Type="http://schemas.openxmlformats.org/officeDocument/2006/relationships/hyperlink" Target="http://t.cn/EZyQjlc?m=4298669798749481&amp;u=2706896955" TargetMode="External"/><Relationship Id="rId4" Type="http://schemas.openxmlformats.org/officeDocument/2006/relationships/hyperlink" Target="http://deeplearning.csail.mit.edu/cvpr2017_tutorial_kaiminghe.pdf" TargetMode="External"/><Relationship Id="rId9" Type="http://schemas.openxmlformats.org/officeDocument/2006/relationships/hyperlink" Target="https://github.com/chrispolo/Keypoints-of-humanpose-with-Mask-R-CNN" TargetMode="External"/><Relationship Id="rId14" Type="http://schemas.openxmlformats.org/officeDocument/2006/relationships/hyperlink" Target="https://sites.google.com/view/cvpr2018-recognition-tutoria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5E08BB-61E1-4843-B44E-48916136CD75}"/>
              </a:ext>
            </a:extLst>
          </p:cNvPr>
          <p:cNvSpPr txBox="1"/>
          <p:nvPr/>
        </p:nvSpPr>
        <p:spPr>
          <a:xfrm>
            <a:off x="2677160" y="3075057"/>
            <a:ext cx="7447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题目：</a:t>
            </a:r>
            <a:r>
              <a:rPr lang="en-US" altLang="zh-CN" sz="4000" dirty="0"/>
              <a:t>MaskRCNN-Keypoints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622873-E401-45FE-83B9-BE93CB45CB95}"/>
              </a:ext>
            </a:extLst>
          </p:cNvPr>
          <p:cNvSpPr txBox="1"/>
          <p:nvPr/>
        </p:nvSpPr>
        <p:spPr>
          <a:xfrm>
            <a:off x="11153140" y="6575306"/>
            <a:ext cx="207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2019.1.2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06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9E8B888-7B34-4043-B922-9AB6C54F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14" y="78566"/>
            <a:ext cx="9415786" cy="6700868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46D8A8-1CB1-4552-9A50-6C6CEA0C5EC1}"/>
              </a:ext>
            </a:extLst>
          </p:cNvPr>
          <p:cNvSpPr txBox="1"/>
          <p:nvPr/>
        </p:nvSpPr>
        <p:spPr>
          <a:xfrm>
            <a:off x="5562612" y="4393770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43BAEE-3DB0-4E04-863A-D14C7E0E4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40" y="1836108"/>
            <a:ext cx="1575596" cy="2868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8B183F-6847-467D-9336-FB348E56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 b="50000"/>
          <a:stretch/>
        </p:blipFill>
        <p:spPr>
          <a:xfrm>
            <a:off x="2356444" y="748532"/>
            <a:ext cx="1438316" cy="11287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0B1794-6A84-4F60-9C08-17D7A6C20069}"/>
              </a:ext>
            </a:extLst>
          </p:cNvPr>
          <p:cNvSpPr txBox="1"/>
          <p:nvPr/>
        </p:nvSpPr>
        <p:spPr>
          <a:xfrm>
            <a:off x="2356444" y="1292470"/>
            <a:ext cx="94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570E77-2C32-441C-BFB1-348DDF161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470" y="433380"/>
            <a:ext cx="1007988" cy="22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58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16850-F5A1-4257-918C-B2157A01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Backbone architecture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58EF8E-F439-4F2D-B700-F4059E75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ResNet-50</a:t>
            </a:r>
          </a:p>
          <a:p>
            <a:r>
              <a:rPr lang="en-US" altLang="zh-CN" dirty="0"/>
              <a:t>ResNet-101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E0F0F3-96AE-4B6A-891E-29DF73B0CCD1}"/>
              </a:ext>
            </a:extLst>
          </p:cNvPr>
          <p:cNvSpPr txBox="1"/>
          <p:nvPr/>
        </p:nvSpPr>
        <p:spPr>
          <a:xfrm>
            <a:off x="675640" y="3874770"/>
            <a:ext cx="11097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Remove pre-trained classification head, Backbone is fully convolutional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3801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68F9D-4CD6-4A82-9EB1-91E8213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Backbone architecture——ResNet-50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899978-983A-43CF-9D22-23981682A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t="1009" r="21985" b="-1009"/>
          <a:stretch/>
        </p:blipFill>
        <p:spPr>
          <a:xfrm>
            <a:off x="838200" y="1327150"/>
            <a:ext cx="9895630" cy="3021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580F96-6C63-4051-974E-2128E346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96" y="2733040"/>
            <a:ext cx="482692" cy="3156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172CAA-1B79-4825-979C-CE8ED298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294" y="2947040"/>
            <a:ext cx="327906" cy="29147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EE203E3-7574-48FE-990B-513F08045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13"/>
          <a:stretch/>
        </p:blipFill>
        <p:spPr>
          <a:xfrm>
            <a:off x="1303861" y="4751863"/>
            <a:ext cx="9821339" cy="210613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216C046-603C-49B4-8EF2-F7EA8C0F5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8530" y="4252575"/>
            <a:ext cx="2135790" cy="194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68F9D-4CD6-4A82-9EB1-91E8213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Backbone architecture——ResNet-50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899978-983A-43CF-9D22-23981682A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t="1009" r="21985" b="-1009"/>
          <a:stretch/>
        </p:blipFill>
        <p:spPr>
          <a:xfrm>
            <a:off x="838200" y="1327150"/>
            <a:ext cx="9895630" cy="3021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580F96-6C63-4051-974E-2128E346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96" y="2733040"/>
            <a:ext cx="482692" cy="3156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172CAA-1B79-4825-979C-CE8ED298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294" y="2947040"/>
            <a:ext cx="327906" cy="2914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8CB201-2A1F-49B0-B704-17A767FEB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96"/>
          <a:stretch/>
        </p:blipFill>
        <p:spPr>
          <a:xfrm>
            <a:off x="1468225" y="4288408"/>
            <a:ext cx="9575590" cy="248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4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C6BB0-39BE-4F60-8BB4-399E3722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Backbone architecture——ResNet-101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02E687-56A3-4170-A5BA-A5FEA197B27B}"/>
              </a:ext>
            </a:extLst>
          </p:cNvPr>
          <p:cNvSpPr txBox="1"/>
          <p:nvPr/>
        </p:nvSpPr>
        <p:spPr>
          <a:xfrm>
            <a:off x="2448560" y="1994445"/>
            <a:ext cx="620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ResNet50 Stage4 ID BLOCK </a:t>
            </a:r>
            <a:r>
              <a:rPr lang="en-US" altLang="zh-CN" sz="3600" b="1" dirty="0"/>
              <a:t>x5</a:t>
            </a:r>
            <a:endParaRPr lang="zh-CN" altLang="en-US" sz="36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30D0D5-14A8-48F8-945A-478FA32D2D8D}"/>
              </a:ext>
            </a:extLst>
          </p:cNvPr>
          <p:cNvSpPr txBox="1"/>
          <p:nvPr/>
        </p:nvSpPr>
        <p:spPr>
          <a:xfrm>
            <a:off x="2306320" y="4722059"/>
            <a:ext cx="69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ResNet101 Stage4 ID BLOCK </a:t>
            </a:r>
            <a:r>
              <a:rPr lang="en-US" altLang="zh-CN" sz="3600" b="1" dirty="0"/>
              <a:t>x22</a:t>
            </a:r>
            <a:endParaRPr lang="zh-CN" altLang="en-US" sz="3600" b="1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494F671-8A47-42F9-BAB2-043231942D96}"/>
              </a:ext>
            </a:extLst>
          </p:cNvPr>
          <p:cNvSpPr/>
          <p:nvPr/>
        </p:nvSpPr>
        <p:spPr>
          <a:xfrm>
            <a:off x="5212080" y="2827566"/>
            <a:ext cx="680720" cy="170770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18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67D1DF-454F-4DD3-B438-B750B8B99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7"/>
          <a:stretch/>
        </p:blipFill>
        <p:spPr>
          <a:xfrm>
            <a:off x="0" y="102965"/>
            <a:ext cx="11065677" cy="66520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61C8F70-AD26-407C-8B44-1240E91A4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22" y="1034371"/>
            <a:ext cx="1524078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0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DC0EF-9EED-4B8E-8BEE-C6CD927E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Proposal Network (RPN)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CFE2F2-C1EA-41AF-913D-E0D7EBA9D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25"/>
          <a:stretch/>
        </p:blipFill>
        <p:spPr>
          <a:xfrm>
            <a:off x="35889" y="1690688"/>
            <a:ext cx="12156111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08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D205D-88CA-421E-8ADB-A6EC7B24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Translation-equivariant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6C1AE56-F211-4647-B53C-51398CF5F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1662"/>
            <a:ext cx="10195560" cy="53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6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D1BFA-1DCB-4DC5-B076-225DF38C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RoIPool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66BAE7-AEF0-4A79-A268-31F681242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682" y="1574800"/>
            <a:ext cx="11083321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7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1E9B0-4E96-46D9-B88D-3F957BFA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RoIAlign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E748080-C100-4DAB-8DC1-2138EEBB9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692" y="1564641"/>
            <a:ext cx="11219628" cy="4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3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896677-134D-49D5-BC69-56C958FE6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22" t="40925" b="-791"/>
          <a:stretch/>
        </p:blipFill>
        <p:spPr>
          <a:xfrm>
            <a:off x="91440" y="1430178"/>
            <a:ext cx="5067552" cy="3997643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240D3F54-AE71-4446-A4E1-8D9BC015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899" y="1910080"/>
            <a:ext cx="5652389" cy="33117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378156-DBF7-4F46-BE93-4DCB9B8A924C}"/>
              </a:ext>
            </a:extLst>
          </p:cNvPr>
          <p:cNvSpPr txBox="1"/>
          <p:nvPr/>
        </p:nvSpPr>
        <p:spPr>
          <a:xfrm>
            <a:off x="6918960" y="1400841"/>
            <a:ext cx="450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68AA35-144B-4FB6-B2EA-D14F8B95AF87}"/>
              </a:ext>
            </a:extLst>
          </p:cNvPr>
          <p:cNvSpPr txBox="1"/>
          <p:nvPr/>
        </p:nvSpPr>
        <p:spPr>
          <a:xfrm>
            <a:off x="5281891" y="3212034"/>
            <a:ext cx="937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 +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2913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DA268-549F-4F14-A0B0-0A12AAB2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67" y="2681584"/>
            <a:ext cx="2474961" cy="195071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err="1"/>
              <a:t>Mutil</a:t>
            </a:r>
            <a:r>
              <a:rPr lang="en-US" altLang="zh-CN" dirty="0"/>
              <a:t>-task</a:t>
            </a:r>
            <a:br>
              <a:rPr lang="en-US" altLang="zh-CN" dirty="0"/>
            </a:br>
            <a:r>
              <a:rPr lang="en-US" altLang="zh-CN" dirty="0"/>
              <a:t>Network</a:t>
            </a:r>
            <a:br>
              <a:rPr lang="en-US" altLang="zh-CN" dirty="0"/>
            </a:br>
            <a:r>
              <a:rPr lang="en-US" altLang="zh-CN" dirty="0"/>
              <a:t>Heads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F641CE-BEDE-4E32-BF28-74BFC1BC3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8"/>
          <a:stretch/>
        </p:blipFill>
        <p:spPr>
          <a:xfrm>
            <a:off x="2712720" y="227944"/>
            <a:ext cx="7567992" cy="64021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AC6128-1CC9-489D-B22B-58488456AC5A}"/>
              </a:ext>
            </a:extLst>
          </p:cNvPr>
          <p:cNvSpPr txBox="1"/>
          <p:nvPr/>
        </p:nvSpPr>
        <p:spPr>
          <a:xfrm>
            <a:off x="9834880" y="292608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 mask</a:t>
            </a:r>
            <a:endParaRPr lang="zh-CN" altLang="en-US" sz="1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3C73C7-826E-432A-9F04-49D1424730AF}"/>
              </a:ext>
            </a:extLst>
          </p:cNvPr>
          <p:cNvSpPr txBox="1"/>
          <p:nvPr/>
        </p:nvSpPr>
        <p:spPr>
          <a:xfrm>
            <a:off x="9926320" y="527304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keypoints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65751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0E876-C9E9-4986-BEC7-A2B52311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MaskRcnn-keypoint</a:t>
            </a:r>
            <a:r>
              <a:rPr lang="zh-CN" altLang="en-US" dirty="0"/>
              <a:t>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BAB2F-62F9-4088-80F3-9AAE580D0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利用</a:t>
            </a:r>
            <a:r>
              <a:rPr lang="en-US" altLang="zh-CN" dirty="0"/>
              <a:t>pre-trained model</a:t>
            </a:r>
            <a:r>
              <a:rPr lang="zh-CN" altLang="en-US" dirty="0"/>
              <a:t>进行在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COCO</a:t>
            </a:r>
            <a:r>
              <a:rPr lang="zh-CN" altLang="en-US" dirty="0"/>
              <a:t>的</a:t>
            </a:r>
            <a:r>
              <a:rPr lang="en-US" altLang="zh-CN" dirty="0"/>
              <a:t>train</a:t>
            </a:r>
            <a:r>
              <a:rPr lang="zh-CN" altLang="en-US" dirty="0"/>
              <a:t>数据集微调，用</a:t>
            </a:r>
            <a:r>
              <a:rPr lang="en-US" altLang="zh-CN" dirty="0"/>
              <a:t>val</a:t>
            </a:r>
            <a:r>
              <a:rPr lang="zh-CN" altLang="en-US" dirty="0"/>
              <a:t>数据集进行测试。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具体如下：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en-US" altLang="zh-CN" dirty="0"/>
              <a:t>Fine-tune multi-heads:</a:t>
            </a:r>
            <a:r>
              <a:rPr lang="zh-CN" altLang="en-US" dirty="0"/>
              <a:t> </a:t>
            </a:r>
            <a:r>
              <a:rPr lang="en-US" altLang="zh-CN" dirty="0"/>
              <a:t>40 epochs</a:t>
            </a:r>
          </a:p>
          <a:p>
            <a:pPr marL="514350" indent="-514350">
              <a:buAutoNum type="arabicPeriod"/>
            </a:pPr>
            <a:r>
              <a:rPr lang="en-US" altLang="zh-CN" dirty="0"/>
              <a:t>Fine-tune layers from ResNet stage 4 and up:</a:t>
            </a:r>
            <a:r>
              <a:rPr lang="zh-CN" altLang="en-US" dirty="0"/>
              <a:t> </a:t>
            </a:r>
            <a:r>
              <a:rPr lang="en-US" altLang="zh-CN" dirty="0"/>
              <a:t>100 epochs</a:t>
            </a:r>
          </a:p>
          <a:p>
            <a:pPr marL="514350" indent="-514350">
              <a:buAutoNum type="arabicPeriod"/>
            </a:pPr>
            <a:r>
              <a:rPr lang="en-US" altLang="zh-CN" dirty="0"/>
              <a:t>Fine-tune all layers: 60 epochs</a:t>
            </a:r>
          </a:p>
          <a:p>
            <a:pPr marL="514350" indent="-51435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438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85388-BB1D-4D9C-8C10-A46BFB22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  <a:r>
              <a:rPr lang="zh-CN" altLang="en-US" dirty="0"/>
              <a:t>曲线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958AF01-DD7A-41C6-94F4-3E3CCA522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440"/>
            <a:ext cx="4227894" cy="27624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11D663-31A7-4433-A05A-F7E8551C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74" y="1394976"/>
            <a:ext cx="4114551" cy="27624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8AF47C-824B-4C92-84B2-542C2785C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1442720"/>
            <a:ext cx="3990975" cy="2667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E5AEDD-812F-4D5B-AFE8-5C381C8D8BFD}"/>
              </a:ext>
            </a:extLst>
          </p:cNvPr>
          <p:cNvSpPr txBox="1"/>
          <p:nvPr/>
        </p:nvSpPr>
        <p:spPr>
          <a:xfrm>
            <a:off x="508000" y="4307840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40epochs for multi-heads+40epochs for stage4 and up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334A3A-6324-44C2-B5B0-B223FC6DA0D1}"/>
              </a:ext>
            </a:extLst>
          </p:cNvPr>
          <p:cNvSpPr txBox="1"/>
          <p:nvPr/>
        </p:nvSpPr>
        <p:spPr>
          <a:xfrm>
            <a:off x="4331399" y="4307839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60epochs for stage4 and up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221BFA-AB32-4784-91C1-96DFAA80F52D}"/>
              </a:ext>
            </a:extLst>
          </p:cNvPr>
          <p:cNvSpPr txBox="1"/>
          <p:nvPr/>
        </p:nvSpPr>
        <p:spPr>
          <a:xfrm>
            <a:off x="8331200" y="4307839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60epochs for all layers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108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83DE2-FD11-44B9-A1E2-1E254665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AP</a:t>
            </a:r>
            <a:r>
              <a:rPr lang="zh-CN" altLang="en-US" dirty="0"/>
              <a:t>与</a:t>
            </a:r>
            <a:r>
              <a:rPr lang="en-US" altLang="zh-CN" dirty="0"/>
              <a:t>AR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D8B436-A00B-4515-9017-7B5E1CFC6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1" y="1514159"/>
            <a:ext cx="6086475" cy="18478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A9EB7F-FCF1-44D7-9C6A-BCAC933F6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5" y="1493124"/>
            <a:ext cx="6067425" cy="1828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CE9C08-720A-4A4D-86A4-90CDE887A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3678238"/>
            <a:ext cx="6029325" cy="1504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299ABB9-0183-44D6-B9C0-F1E603F1D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67" y="6324600"/>
            <a:ext cx="7486650" cy="533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B5B601E-9B6D-4F1A-846C-08F90995D9E5}"/>
              </a:ext>
            </a:extLst>
          </p:cNvPr>
          <p:cNvSpPr txBox="1"/>
          <p:nvPr/>
        </p:nvSpPr>
        <p:spPr>
          <a:xfrm>
            <a:off x="1487170" y="3352800"/>
            <a:ext cx="17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Bounding box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679DDF-2FD5-4EFA-A676-2D16E31589AA}"/>
              </a:ext>
            </a:extLst>
          </p:cNvPr>
          <p:cNvSpPr txBox="1"/>
          <p:nvPr/>
        </p:nvSpPr>
        <p:spPr>
          <a:xfrm>
            <a:off x="8973820" y="3308906"/>
            <a:ext cx="17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D1EB95-38BF-4475-8EDA-AFE22DD3E8E4}"/>
              </a:ext>
            </a:extLst>
          </p:cNvPr>
          <p:cNvSpPr txBox="1"/>
          <p:nvPr/>
        </p:nvSpPr>
        <p:spPr>
          <a:xfrm>
            <a:off x="5750560" y="5130085"/>
            <a:ext cx="17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keypoint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0E9A88-FB59-4EED-8041-58CEFC824F61}"/>
              </a:ext>
            </a:extLst>
          </p:cNvPr>
          <p:cNvSpPr txBox="1"/>
          <p:nvPr/>
        </p:nvSpPr>
        <p:spPr>
          <a:xfrm>
            <a:off x="9867900" y="6406634"/>
            <a:ext cx="17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keypoint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199BC7-4750-4706-9214-C1A6CDD98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284" y="5480186"/>
            <a:ext cx="7461633" cy="43182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F04D5B5-8556-4878-9D47-D292A5A32876}"/>
              </a:ext>
            </a:extLst>
          </p:cNvPr>
          <p:cNvSpPr txBox="1"/>
          <p:nvPr/>
        </p:nvSpPr>
        <p:spPr>
          <a:xfrm>
            <a:off x="9770521" y="5480186"/>
            <a:ext cx="17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Bounding box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270707-E311-48E9-9E87-C07CA1DC5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284" y="5908872"/>
            <a:ext cx="7493385" cy="45087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411549A-FA20-422E-B934-BC41F9DF9C60}"/>
              </a:ext>
            </a:extLst>
          </p:cNvPr>
          <p:cNvSpPr txBox="1"/>
          <p:nvPr/>
        </p:nvSpPr>
        <p:spPr>
          <a:xfrm>
            <a:off x="9831719" y="5908872"/>
            <a:ext cx="17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13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8E7031-91A1-4EE0-93A6-CB1094A5C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Video link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https://v.qq.com/x/page/h0818szsb7f.html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C64872C-0D1C-4AE4-96B2-F57C889A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Video Presentation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29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9EB7E-5AC9-4D8D-A4AF-CC8510F0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5BFF76-7E8E-4526-971E-821032CAD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1800" dirty="0">
                <a:hlinkClick r:id="rId2"/>
              </a:rPr>
              <a:t>https://blog.csdn.net/zjucor/article/details/78636573?locationNum=2&amp;fps=1</a:t>
            </a:r>
            <a:endParaRPr lang="en-US" altLang="zh-CN" sz="1800" dirty="0"/>
          </a:p>
          <a:p>
            <a:r>
              <a:rPr lang="en-US" altLang="zh-CN" sz="1800" dirty="0">
                <a:hlinkClick r:id="rId3"/>
              </a:rPr>
              <a:t>http://deeplearning.csail.mit.edu/instance_ross.pdf</a:t>
            </a:r>
            <a:endParaRPr lang="en-US" altLang="zh-CN" sz="1800" dirty="0"/>
          </a:p>
          <a:p>
            <a:r>
              <a:rPr lang="en-US" altLang="zh-CN" sz="1800" dirty="0">
                <a:hlinkClick r:id="rId4"/>
              </a:rPr>
              <a:t>http://deeplearning.csail.mit.edu/cvpr2017_tutorial_kaiminghe.pdf</a:t>
            </a:r>
            <a:endParaRPr lang="en-US" altLang="zh-CN" sz="1800" dirty="0"/>
          </a:p>
          <a:p>
            <a:r>
              <a:rPr lang="en-US" altLang="zh-CN" sz="1800" dirty="0">
                <a:hlinkClick r:id="rId5"/>
              </a:rPr>
              <a:t>https://arxiv.org/pdf/1612.03144.pdf</a:t>
            </a:r>
            <a:endParaRPr lang="en-US" altLang="zh-CN" sz="1800" dirty="0"/>
          </a:p>
          <a:p>
            <a:r>
              <a:rPr lang="en-US" altLang="zh-CN" sz="1800" dirty="0">
                <a:hlinkClick r:id="rId6"/>
              </a:rPr>
              <a:t>https://arxiv.org/abs/1703.06870.pdf</a:t>
            </a:r>
            <a:endParaRPr lang="en-US" altLang="zh-CN" sz="1800" dirty="0"/>
          </a:p>
          <a:p>
            <a:r>
              <a:rPr lang="en-US" altLang="zh-CN" sz="1800" dirty="0">
                <a:hlinkClick r:id="rId7"/>
              </a:rPr>
              <a:t>http://blog.leanote.com/post/afanti.deng@gmail.com/b5f4f526490b</a:t>
            </a:r>
            <a:endParaRPr lang="en-US" altLang="zh-CN" sz="1800" dirty="0"/>
          </a:p>
          <a:p>
            <a:r>
              <a:rPr lang="en-US" altLang="zh-CN" sz="1800" dirty="0">
                <a:hlinkClick r:id="rId8"/>
              </a:rPr>
              <a:t>https://github.com/facebookresearch/maskrcnn-benchmark</a:t>
            </a:r>
            <a:endParaRPr lang="en-US" altLang="zh-CN" sz="1800" dirty="0"/>
          </a:p>
          <a:p>
            <a:r>
              <a:rPr lang="en-US" altLang="zh-CN" sz="1800" dirty="0">
                <a:hlinkClick r:id="rId9"/>
              </a:rPr>
              <a:t>https://github.com/chrispolo/Keypoints-of-humanpose-with-Mask-R-CNN</a:t>
            </a:r>
            <a:endParaRPr lang="en-US" altLang="zh-CN" sz="1800" dirty="0"/>
          </a:p>
          <a:p>
            <a:r>
              <a:rPr lang="en-US" altLang="zh-CN" sz="1800" dirty="0">
                <a:hlinkClick r:id="rId10"/>
              </a:rPr>
              <a:t>http://t.cn/EZyQjlc?m=4298669798749481&amp;u=2706896955</a:t>
            </a:r>
            <a:endParaRPr lang="en-US" altLang="zh-CN" sz="1800" dirty="0"/>
          </a:p>
          <a:p>
            <a:r>
              <a:rPr lang="en-US" altLang="zh-CN" sz="1800" dirty="0">
                <a:hlinkClick r:id="rId11"/>
              </a:rPr>
              <a:t>https://zh.diveintodeeplearning.org/chapter_computer-vision/rcnn.html</a:t>
            </a:r>
            <a:endParaRPr lang="en-US" altLang="zh-CN" sz="1800" dirty="0"/>
          </a:p>
          <a:p>
            <a:r>
              <a:rPr lang="en-US" altLang="zh-CN" sz="1800" dirty="0">
                <a:hlinkClick r:id="rId12"/>
              </a:rPr>
              <a:t>https://v.qq.com/x/page/l0541v2py5k.html</a:t>
            </a:r>
            <a:endParaRPr lang="en-US" altLang="zh-CN" sz="1800" dirty="0"/>
          </a:p>
          <a:p>
            <a:r>
              <a:rPr lang="en-US" altLang="zh-CN" sz="1800" dirty="0">
                <a:hlinkClick r:id="rId13"/>
              </a:rPr>
              <a:t>http://cocodataset.org/#home</a:t>
            </a:r>
            <a:endParaRPr lang="en-US" altLang="zh-CN" sz="1800" dirty="0"/>
          </a:p>
          <a:p>
            <a:r>
              <a:rPr lang="en-US" altLang="zh-CN" sz="1800" dirty="0">
                <a:hlinkClick r:id="rId14"/>
              </a:rPr>
              <a:t>https://sites.google.com/view/cvpr2018-recognition-tutorial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94604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3650E-922E-42A2-BCBE-E7496F35C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98488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6600" dirty="0"/>
          </a:p>
          <a:p>
            <a:pPr marL="0" indent="0" algn="ctr">
              <a:buNone/>
            </a:pPr>
            <a:endParaRPr lang="en-US" altLang="zh-CN" sz="6600" dirty="0"/>
          </a:p>
          <a:p>
            <a:pPr marL="0" indent="0" algn="ctr">
              <a:buNone/>
            </a:pPr>
            <a:r>
              <a:rPr lang="en-US" altLang="zh-CN" sz="6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242506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B2EF7-0B60-4F01-BDB7-7CEEA66B6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RoiPool</a:t>
            </a:r>
            <a:endParaRPr lang="zh-CN" altLang="en-US" dirty="0"/>
          </a:p>
        </p:txBody>
      </p:sp>
      <p:pic>
        <p:nvPicPr>
          <p:cNvPr id="4098" name="Picture 2" descr="å¾çæ é¢">
            <a:extLst>
              <a:ext uri="{FF2B5EF4-FFF2-40B4-BE49-F238E27FC236}">
                <a16:creationId xmlns:a16="http://schemas.microsoft.com/office/drawing/2014/main" id="{FFED5290-481A-4D6A-90A8-33E3A195C0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66" y="1690688"/>
            <a:ext cx="10894267" cy="43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54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4EB67-8CBD-4A10-AFD0-BCD0C3A1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RoiAlign</a:t>
            </a:r>
            <a:endParaRPr lang="zh-CN" altLang="en-US" dirty="0"/>
          </a:p>
        </p:txBody>
      </p:sp>
      <p:pic>
        <p:nvPicPr>
          <p:cNvPr id="6146" name="Picture 2" descr="å¾çæ é¢">
            <a:extLst>
              <a:ext uri="{FF2B5EF4-FFF2-40B4-BE49-F238E27FC236}">
                <a16:creationId xmlns:a16="http://schemas.microsoft.com/office/drawing/2014/main" id="{77E31142-6190-4903-95CE-16A4500418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" y="1792918"/>
            <a:ext cx="10411420" cy="425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å¾çæ é¢">
            <a:extLst>
              <a:ext uri="{FF2B5EF4-FFF2-40B4-BE49-F238E27FC236}">
                <a16:creationId xmlns:a16="http://schemas.microsoft.com/office/drawing/2014/main" id="{E05B03E2-7450-435D-BC62-95BB43CE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43" y="0"/>
            <a:ext cx="4793297" cy="259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682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B94E8-B087-4442-BE07-6356656C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48BA43-20C1-41F3-86C4-655BA8A9C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8613"/>
            <a:ext cx="10626201" cy="54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827E41C-8CF8-400E-869F-BF6C0B0F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1037781"/>
            <a:ext cx="7721600" cy="52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8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C56B7-026D-48A0-BF0D-C35BB36C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R-CNN</a:t>
            </a:r>
            <a:r>
              <a:rPr lang="zh-CN" altLang="en-US" dirty="0"/>
              <a:t>家族发展史简介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80ED97-18D6-45A1-84ED-CB20F972A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R-CNN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Fast R-CNN</a:t>
            </a:r>
          </a:p>
          <a:p>
            <a:pPr marL="0" indent="0" algn="ctr">
              <a:buNone/>
            </a:pPr>
            <a:endParaRPr lang="zh-CN" altLang="en-US" dirty="0"/>
          </a:p>
          <a:p>
            <a:pPr marL="0" indent="0" algn="ctr">
              <a:buNone/>
            </a:pPr>
            <a:r>
              <a:rPr lang="en-US" altLang="zh-CN" dirty="0"/>
              <a:t>Faster R-CNN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Mask R-CNN</a:t>
            </a:r>
          </a:p>
          <a:p>
            <a:pPr marL="0" indent="0" algn="ctr">
              <a:buNone/>
            </a:pP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2F17A7A-BA37-4484-96D4-B0C6BC03EE29}"/>
              </a:ext>
            </a:extLst>
          </p:cNvPr>
          <p:cNvCxnSpPr>
            <a:cxnSpLocks/>
          </p:cNvCxnSpPr>
          <p:nvPr/>
        </p:nvCxnSpPr>
        <p:spPr>
          <a:xfrm>
            <a:off x="6096000" y="2245360"/>
            <a:ext cx="0" cy="70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111575D-A317-4C39-8D73-552B99E1B4B5}"/>
              </a:ext>
            </a:extLst>
          </p:cNvPr>
          <p:cNvCxnSpPr>
            <a:cxnSpLocks/>
          </p:cNvCxnSpPr>
          <p:nvPr/>
        </p:nvCxnSpPr>
        <p:spPr>
          <a:xfrm>
            <a:off x="6096000" y="3183414"/>
            <a:ext cx="0" cy="70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D57846E-E1EE-45A2-99F1-167BAE0F6DC1}"/>
              </a:ext>
            </a:extLst>
          </p:cNvPr>
          <p:cNvCxnSpPr>
            <a:cxnSpLocks/>
          </p:cNvCxnSpPr>
          <p:nvPr/>
        </p:nvCxnSpPr>
        <p:spPr>
          <a:xfrm>
            <a:off x="6096000" y="4280694"/>
            <a:ext cx="0" cy="70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16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D6BF9-8062-4148-BE0C-DF8CC8B7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R-CNN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993B98B-5677-46B8-B2EC-1A837341F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7324"/>
            <a:ext cx="10891391" cy="35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0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58287-A4CE-4FCB-B103-217A2F18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 RCNN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B6E8302-1C58-4176-A20D-2A57D2BE8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879" y="1335294"/>
            <a:ext cx="5745259" cy="54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BBFEF-C6B6-4943-89EB-0D85F416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 RCNN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882CB3-8929-494A-8346-8C9D36966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480" y="1347006"/>
            <a:ext cx="9371770" cy="53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48D36-F758-4C9A-9481-BFF1A93A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27500F1-3B40-4E9B-B93D-A68F03FBC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80" y="1330066"/>
            <a:ext cx="6797040" cy="55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9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19E2C-7033-4691-9C60-05D1F5E7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MaskRCNN-keypoints</a:t>
            </a:r>
            <a:r>
              <a:rPr lang="zh-CN" altLang="en-US" dirty="0"/>
              <a:t>模型概述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5B436E9-F5E2-4A0A-8C2F-2578D7A46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585" r="-817"/>
          <a:stretch/>
        </p:blipFill>
        <p:spPr>
          <a:xfrm>
            <a:off x="961953" y="1468209"/>
            <a:ext cx="7552127" cy="46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62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宽屏</PresentationFormat>
  <Paragraphs>82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R-CNN家族发展史简介</vt:lpstr>
      <vt:lpstr>R-CNN</vt:lpstr>
      <vt:lpstr>Fast RCNN</vt:lpstr>
      <vt:lpstr>Faster RCNN</vt:lpstr>
      <vt:lpstr>Mask RCNN</vt:lpstr>
      <vt:lpstr>MaskRCNN-keypoints模型概述</vt:lpstr>
      <vt:lpstr>PowerPoint 演示文稿</vt:lpstr>
      <vt:lpstr>Backbone architecture</vt:lpstr>
      <vt:lpstr>Backbone architecture——ResNet-50</vt:lpstr>
      <vt:lpstr>Backbone architecture——ResNet-50</vt:lpstr>
      <vt:lpstr>Backbone architecture——ResNet-101</vt:lpstr>
      <vt:lpstr>PowerPoint 演示文稿</vt:lpstr>
      <vt:lpstr>Region Proposal Network (RPN)</vt:lpstr>
      <vt:lpstr>Translation-equivariant</vt:lpstr>
      <vt:lpstr>RoIPool</vt:lpstr>
      <vt:lpstr>RoIAlign</vt:lpstr>
      <vt:lpstr>Mutil-task Network Heads </vt:lpstr>
      <vt:lpstr>MaskRcnn-keypoint训练</vt:lpstr>
      <vt:lpstr>Loss曲线</vt:lpstr>
      <vt:lpstr>AP与AR</vt:lpstr>
      <vt:lpstr>Video Presentation</vt:lpstr>
      <vt:lpstr>Reference</vt:lpstr>
      <vt:lpstr>PowerPoint 演示文稿</vt:lpstr>
      <vt:lpstr>RoiPool</vt:lpstr>
      <vt:lpstr>RoiAlign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深度学习与机器视觉</dc:title>
  <dc:creator>阳 方</dc:creator>
  <cp:lastModifiedBy>阳 方</cp:lastModifiedBy>
  <cp:revision>77</cp:revision>
  <dcterms:created xsi:type="dcterms:W3CDTF">2018-12-16T07:25:34Z</dcterms:created>
  <dcterms:modified xsi:type="dcterms:W3CDTF">2019-01-02T02:50:13Z</dcterms:modified>
</cp:coreProperties>
</file>